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3" r:id="rId2"/>
    <p:sldId id="264" r:id="rId3"/>
    <p:sldId id="262" r:id="rId4"/>
    <p:sldId id="258" r:id="rId5"/>
    <p:sldId id="259" r:id="rId6"/>
    <p:sldId id="260" r:id="rId7"/>
    <p:sldId id="261"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620"/>
    <p:restoredTop sz="94660"/>
  </p:normalViewPr>
  <p:slideViewPr>
    <p:cSldViewPr>
      <p:cViewPr>
        <p:scale>
          <a:sx n="50" d="100"/>
          <a:sy n="50" d="100"/>
        </p:scale>
        <p:origin x="68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8/22/2024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8/22/2024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se Picture 3"/>
          <p:cNvPicPr>
            <a:picLocks noChangeAspect="1"/>
          </p:cNvPicPr>
          <p:nvPr/>
        </p:nvPicPr>
        <p:blipFill>
          <a:blip r:embed="rId2">
            <a:extLst/>
          </a:blip>
          <a:stretch>
            <a:fillRect/>
          </a:stretch>
        </p:blipFill>
        <p:spPr>
          <a:xfrm>
            <a:off x="-793" y="13292"/>
            <a:ext cx="9165467" cy="6896099"/>
          </a:xfrm>
          <a:prstGeom prst="rect">
            <a:avLst/>
          </a:prstGeom>
        </p:spPr>
      </p:pic>
      <p:pic>
        <p:nvPicPr>
          <p:cNvPr id="27" name="Picture 26"/>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brightnessContrast bright="-40000"/>
                    </a14:imgEffect>
                  </a14:imgLayer>
                </a14:imgProps>
              </a:ext>
            </a:extLst>
          </a:blip>
          <a:stretch>
            <a:fillRect/>
          </a:stretch>
        </p:blipFill>
        <p:spPr>
          <a:xfrm>
            <a:off x="21070" y="4343400"/>
            <a:ext cx="9144793" cy="6895174"/>
          </a:xfrm>
          <a:prstGeom prst="rect">
            <a:avLst/>
          </a:prstGeom>
        </p:spPr>
      </p:pic>
      <p:pic>
        <p:nvPicPr>
          <p:cNvPr id="24" name="lower croup"/>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40000"/>
                    </a14:imgEffect>
                  </a14:imgLayer>
                </a14:imgProps>
              </a:ext>
            </a:extLst>
          </a:blip>
          <a:srcRect t="54420"/>
          <a:stretch/>
        </p:blipFill>
        <p:spPr>
          <a:xfrm>
            <a:off x="-793" y="3733143"/>
            <a:ext cx="9144793" cy="3142787"/>
          </a:xfrm>
          <a:prstGeom prst="rect">
            <a:avLst/>
          </a:prstGeom>
        </p:spPr>
      </p:pic>
      <p:sp>
        <p:nvSpPr>
          <p:cNvPr id="10" name="Rectangle 9"/>
          <p:cNvSpPr/>
          <p:nvPr/>
        </p:nvSpPr>
        <p:spPr>
          <a:xfrm>
            <a:off x="-223169" y="3716612"/>
            <a:ext cx="9775067" cy="769441"/>
          </a:xfrm>
          <a:prstGeom prst="rect">
            <a:avLst/>
          </a:prstGeom>
          <a:noFill/>
        </p:spPr>
        <p:txBody>
          <a:bodyPr wrap="square" lIns="91440" tIns="45720" rIns="91440" bIns="45720">
            <a:spAutoFit/>
          </a:bodyPr>
          <a:lstStyle/>
          <a:p>
            <a:pPr algn="ctr"/>
            <a:r>
              <a:rPr lang="en-US" sz="4400" dirty="0" smtClean="0">
                <a:ln w="0"/>
                <a:solidFill>
                  <a:schemeClr val="bg1"/>
                </a:solidFill>
                <a:effectLst>
                  <a:outerShdw blurRad="38100" dist="19050" dir="2700000" algn="tl" rotWithShape="0">
                    <a:schemeClr val="dk1">
                      <a:alpha val="40000"/>
                    </a:schemeClr>
                  </a:outerShdw>
                </a:effectLst>
                <a:latin typeface="Berlin Sans FB Demi" panose="020E0802020502020306" pitchFamily="34" charset="0"/>
              </a:rPr>
              <a:t>CACHE MEMORY</a:t>
            </a:r>
            <a:endParaRPr lang="en-US" sz="4400" b="0" cap="none" spc="0" dirty="0">
              <a:ln w="0"/>
              <a:solidFill>
                <a:schemeClr val="bg1"/>
              </a:solidFill>
              <a:effectLst>
                <a:outerShdw blurRad="38100" dist="19050" dir="2700000" algn="tl" rotWithShape="0">
                  <a:schemeClr val="dk1">
                    <a:alpha val="40000"/>
                  </a:schemeClr>
                </a:outerShdw>
              </a:effectLst>
              <a:latin typeface="Berlin Sans FB Demi" panose="020E0802020502020306" pitchFamily="34" charset="0"/>
            </a:endParaRPr>
          </a:p>
        </p:txBody>
      </p:sp>
      <p:grpSp>
        <p:nvGrpSpPr>
          <p:cNvPr id="2" name="Group 1"/>
          <p:cNvGrpSpPr/>
          <p:nvPr/>
        </p:nvGrpSpPr>
        <p:grpSpPr>
          <a:xfrm>
            <a:off x="-2667000" y="4876800"/>
            <a:ext cx="8805936" cy="1771062"/>
            <a:chOff x="-2688469" y="4972637"/>
            <a:chExt cx="8805936" cy="1771062"/>
          </a:xfrm>
        </p:grpSpPr>
        <p:sp>
          <p:nvSpPr>
            <p:cNvPr id="15" name="Rectangle 14"/>
            <p:cNvSpPr/>
            <p:nvPr/>
          </p:nvSpPr>
          <p:spPr>
            <a:xfrm>
              <a:off x="-1143000" y="4972637"/>
              <a:ext cx="7260467" cy="523220"/>
            </a:xfrm>
            <a:prstGeom prst="rect">
              <a:avLst/>
            </a:prstGeom>
            <a:noFill/>
          </p:spPr>
          <p:txBody>
            <a:bodyPr wrap="square" lIns="91440" tIns="45720" rIns="91440" bIns="45720">
              <a:spAutoFit/>
            </a:bodyPr>
            <a:lstStyle/>
            <a:p>
              <a:pPr algn="ctr"/>
              <a:r>
                <a:rPr lang="en-US" sz="280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 Prepared </a:t>
              </a:r>
              <a:r>
                <a:rPr lang="en-US" sz="280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by: Deepan Gurung</a:t>
              </a:r>
              <a:endParaRPr lang="en-US" sz="2800" b="0" cap="none" spc="0" dirty="0">
                <a:ln w="0"/>
                <a:solidFill>
                  <a:srgbClr val="FFC000"/>
                </a:solidFill>
                <a:effectLst>
                  <a:outerShdw blurRad="38100" dist="19050" dir="2700000" algn="tl" rotWithShape="0">
                    <a:schemeClr val="dk1">
                      <a:alpha val="40000"/>
                    </a:schemeClr>
                  </a:outerShdw>
                </a:effectLst>
                <a:latin typeface="Berlin Sans FB" panose="020E0602020502020306" pitchFamily="34" charset="0"/>
              </a:endParaRPr>
            </a:p>
          </p:txBody>
        </p:sp>
        <p:sp>
          <p:nvSpPr>
            <p:cNvPr id="18" name="Rectangle 17"/>
            <p:cNvSpPr/>
            <p:nvPr/>
          </p:nvSpPr>
          <p:spPr>
            <a:xfrm>
              <a:off x="-1371600" y="5799144"/>
              <a:ext cx="7260467" cy="523220"/>
            </a:xfrm>
            <a:prstGeom prst="rect">
              <a:avLst/>
            </a:prstGeom>
            <a:noFill/>
          </p:spPr>
          <p:txBody>
            <a:bodyPr wrap="square" lIns="91440" tIns="45720" rIns="91440" bIns="45720">
              <a:spAutoFit/>
            </a:bodyPr>
            <a:lstStyle/>
            <a:p>
              <a:pPr algn="ctr"/>
              <a:r>
                <a:rPr lang="en-US" sz="2800" b="0" cap="none" spc="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 Subject</a:t>
              </a:r>
              <a:r>
                <a:rPr lang="en-US" sz="2800" b="0" cap="none" spc="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 </a:t>
              </a:r>
              <a:r>
                <a:rPr lang="en-US" sz="2800" dirty="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C</a:t>
              </a:r>
              <a:r>
                <a:rPr lang="en-US" sz="2800" b="0" cap="none" spc="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omputer Science</a:t>
              </a:r>
              <a:endParaRPr lang="en-US" sz="2800" b="0" cap="none" spc="0" dirty="0">
                <a:ln w="0"/>
                <a:solidFill>
                  <a:srgbClr val="FFC000"/>
                </a:solidFill>
                <a:effectLst>
                  <a:outerShdw blurRad="38100" dist="19050" dir="2700000" algn="tl" rotWithShape="0">
                    <a:schemeClr val="dk1">
                      <a:alpha val="40000"/>
                    </a:schemeClr>
                  </a:outerShdw>
                </a:effectLst>
                <a:latin typeface="Berlin Sans FB" panose="020E0602020502020306" pitchFamily="34" charset="0"/>
              </a:endParaRPr>
            </a:p>
          </p:txBody>
        </p:sp>
        <p:sp>
          <p:nvSpPr>
            <p:cNvPr id="19" name="Rectangle 18"/>
            <p:cNvSpPr/>
            <p:nvPr/>
          </p:nvSpPr>
          <p:spPr>
            <a:xfrm>
              <a:off x="-2688469" y="5400374"/>
              <a:ext cx="7260467" cy="523220"/>
            </a:xfrm>
            <a:prstGeom prst="rect">
              <a:avLst/>
            </a:prstGeom>
            <a:noFill/>
          </p:spPr>
          <p:txBody>
            <a:bodyPr wrap="square" lIns="91440" tIns="45720" rIns="91440" bIns="45720">
              <a:spAutoFit/>
            </a:bodyPr>
            <a:lstStyle/>
            <a:p>
              <a:pPr algn="ctr"/>
              <a:r>
                <a:rPr lang="en-US" sz="280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Class: XI</a:t>
              </a:r>
              <a:endParaRPr lang="en-US" sz="2800" b="0" cap="none" spc="0" dirty="0">
                <a:ln w="0"/>
                <a:solidFill>
                  <a:srgbClr val="FFC000"/>
                </a:solidFill>
                <a:effectLst>
                  <a:outerShdw blurRad="38100" dist="19050" dir="2700000" algn="tl" rotWithShape="0">
                    <a:schemeClr val="dk1">
                      <a:alpha val="40000"/>
                    </a:schemeClr>
                  </a:outerShdw>
                </a:effectLst>
                <a:latin typeface="Berlin Sans FB" panose="020E0602020502020306" pitchFamily="34" charset="0"/>
              </a:endParaRPr>
            </a:p>
          </p:txBody>
        </p:sp>
        <p:sp>
          <p:nvSpPr>
            <p:cNvPr id="22" name="Rectangle 21"/>
            <p:cNvSpPr/>
            <p:nvPr/>
          </p:nvSpPr>
          <p:spPr>
            <a:xfrm>
              <a:off x="-2438400" y="6220479"/>
              <a:ext cx="7260467" cy="523220"/>
            </a:xfrm>
            <a:prstGeom prst="rect">
              <a:avLst/>
            </a:prstGeom>
            <a:noFill/>
          </p:spPr>
          <p:txBody>
            <a:bodyPr wrap="square" lIns="91440" tIns="45720" rIns="91440" bIns="45720">
              <a:spAutoFit/>
            </a:bodyPr>
            <a:lstStyle/>
            <a:p>
              <a:pPr algn="ctr"/>
              <a:r>
                <a:rPr lang="en-US" sz="280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 School</a:t>
              </a:r>
              <a:r>
                <a:rPr lang="en-US" sz="2800" dirty="0" smtClean="0">
                  <a:ln w="0"/>
                  <a:solidFill>
                    <a:srgbClr val="FFC000"/>
                  </a:solidFill>
                  <a:effectLst>
                    <a:outerShdw blurRad="38100" dist="19050" dir="2700000" algn="tl" rotWithShape="0">
                      <a:schemeClr val="dk1">
                        <a:alpha val="40000"/>
                      </a:schemeClr>
                    </a:outerShdw>
                  </a:effectLst>
                  <a:latin typeface="Berlin Sans FB" panose="020E0602020502020306" pitchFamily="34" charset="0"/>
                </a:rPr>
                <a:t>: VSSS</a:t>
              </a:r>
              <a:endParaRPr lang="en-US" sz="2800" b="0" cap="none" spc="0" dirty="0">
                <a:ln w="0"/>
                <a:solidFill>
                  <a:srgbClr val="FFC000"/>
                </a:solidFill>
                <a:effectLst>
                  <a:outerShdw blurRad="38100" dist="19050" dir="2700000" algn="tl" rotWithShape="0">
                    <a:schemeClr val="dk1">
                      <a:alpha val="40000"/>
                    </a:schemeClr>
                  </a:outerShdw>
                </a:effectLst>
                <a:latin typeface="Berlin Sans FB" panose="020E0602020502020306" pitchFamily="34" charset="0"/>
              </a:endParaRPr>
            </a:p>
          </p:txBody>
        </p:sp>
      </p:grpSp>
    </p:spTree>
    <p:extLst>
      <p:ext uri="{BB962C8B-B14F-4D97-AF65-F5344CB8AC3E}">
        <p14:creationId xmlns:p14="http://schemas.microsoft.com/office/powerpoint/2010/main" val="4249465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05556E-6 2.22222E-6 L -0.52604 0.00949 " pathEditMode="relative" rAng="0" ptsTypes="AA">
                                      <p:cBhvr>
                                        <p:cTn id="6" dur="500" fill="hold"/>
                                        <p:tgtEl>
                                          <p:spTgt spid="2"/>
                                        </p:tgtEl>
                                        <p:attrNameLst>
                                          <p:attrName>ppt_x</p:attrName>
                                          <p:attrName>ppt_y</p:attrName>
                                        </p:attrNameLst>
                                      </p:cBhvr>
                                      <p:rCtr x="-26302" y="463"/>
                                    </p:animMotion>
                                  </p:childTnLst>
                                </p:cTn>
                              </p:par>
                              <p:par>
                                <p:cTn id="7" presetID="63" presetClass="path" presetSubtype="0" accel="50000" decel="50000" fill="hold" grpId="0" nodeType="withEffect">
                                  <p:stCondLst>
                                    <p:cond delay="0"/>
                                  </p:stCondLst>
                                  <p:childTnLst>
                                    <p:animMotion origin="layout" path="M 5.55556E-7 1.11111E-6 L 0.79826 -0.02408 " pathEditMode="relative" rAng="0" ptsTypes="AA">
                                      <p:cBhvr>
                                        <p:cTn id="8" dur="750" fill="hold"/>
                                        <p:tgtEl>
                                          <p:spTgt spid="10"/>
                                        </p:tgtEl>
                                        <p:attrNameLst>
                                          <p:attrName>ppt_x</p:attrName>
                                          <p:attrName>ppt_y</p:attrName>
                                        </p:attrNameLst>
                                      </p:cBhvr>
                                      <p:rCtr x="39913" y="-764"/>
                                    </p:animMotion>
                                  </p:childTnLst>
                                </p:cTn>
                              </p:par>
                              <p:par>
                                <p:cTn id="9" presetID="64" presetClass="path" presetSubtype="0" accel="50000" decel="50000" fill="hold" nodeType="withEffect">
                                  <p:stCondLst>
                                    <p:cond delay="0"/>
                                  </p:stCondLst>
                                  <p:childTnLst>
                                    <p:animMotion origin="layout" path="M 3.05556E-6 3.7037E-7 L 0.00017 -0.63588 " pathEditMode="relative" rAng="0" ptsTypes="AA">
                                      <p:cBhvr>
                                        <p:cTn id="10" dur="2000" fill="hold"/>
                                        <p:tgtEl>
                                          <p:spTgt spid="27"/>
                                        </p:tgtEl>
                                        <p:attrNameLst>
                                          <p:attrName>ppt_x</p:attrName>
                                          <p:attrName>ppt_y</p:attrName>
                                        </p:attrNameLst>
                                      </p:cBhvr>
                                      <p:rCtr x="0" y="-3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Lst>
          </a:blip>
          <a:stretch>
            <a:fillRect/>
          </a:stretch>
        </p:blipFill>
        <p:spPr>
          <a:xfrm>
            <a:off x="0" y="0"/>
            <a:ext cx="9144793" cy="6895174"/>
          </a:xfrm>
          <a:prstGeom prst="rect">
            <a:avLst/>
          </a:prstGeom>
        </p:spPr>
      </p:pic>
      <p:sp>
        <p:nvSpPr>
          <p:cNvPr id="3" name="Content Placeholder 2"/>
          <p:cNvSpPr>
            <a:spLocks noGrp="1"/>
          </p:cNvSpPr>
          <p:nvPr>
            <p:ph idx="1"/>
          </p:nvPr>
        </p:nvSpPr>
        <p:spPr>
          <a:xfrm>
            <a:off x="304800" y="2514600"/>
            <a:ext cx="8229600" cy="4525963"/>
          </a:xfrm>
        </p:spPr>
        <p:txBody>
          <a:bodyPr/>
          <a:lstStyle/>
          <a:p>
            <a:pPr marL="109728" indent="0" algn="just">
              <a:buNone/>
            </a:pPr>
            <a:r>
              <a:rPr lang="en-US" b="1" dirty="0">
                <a:solidFill>
                  <a:schemeClr val="bg1"/>
                </a:solidFill>
              </a:rPr>
              <a:t>Cache memory is a very high speed </a:t>
            </a:r>
            <a:r>
              <a:rPr lang="en-US" b="1" dirty="0" smtClean="0">
                <a:solidFill>
                  <a:schemeClr val="bg1"/>
                </a:solidFill>
              </a:rPr>
              <a:t>semiconductor memory which can speed up the CPU. It </a:t>
            </a:r>
            <a:r>
              <a:rPr lang="en-US" b="1" dirty="0">
                <a:solidFill>
                  <a:schemeClr val="bg1"/>
                </a:solidFill>
              </a:rPr>
              <a:t>is small amount random access memory (RAM) built directly within the processor. It </a:t>
            </a:r>
            <a:r>
              <a:rPr lang="en-US" b="1" dirty="0" smtClean="0">
                <a:solidFill>
                  <a:schemeClr val="bg1"/>
                </a:solidFill>
              </a:rPr>
              <a:t>is used </a:t>
            </a:r>
            <a:r>
              <a:rPr lang="en-US" b="1" dirty="0">
                <a:solidFill>
                  <a:schemeClr val="bg1"/>
                </a:solidFill>
              </a:rPr>
              <a:t>to temporarily hold data and instructions that the processor is likely to reuse. It </a:t>
            </a:r>
            <a:r>
              <a:rPr lang="en-US" b="1" dirty="0" smtClean="0">
                <a:solidFill>
                  <a:schemeClr val="bg1"/>
                </a:solidFill>
              </a:rPr>
              <a:t>acts as </a:t>
            </a:r>
            <a:r>
              <a:rPr lang="en-US" b="1" dirty="0">
                <a:solidFill>
                  <a:schemeClr val="bg1"/>
                </a:solidFill>
              </a:rPr>
              <a:t>a buffer between the CPU </a:t>
            </a:r>
            <a:r>
              <a:rPr lang="en-US" b="1" dirty="0"/>
              <a:t>and </a:t>
            </a:r>
            <a:r>
              <a:rPr lang="en-US" b="1" dirty="0">
                <a:solidFill>
                  <a:schemeClr val="bg1"/>
                </a:solidFill>
              </a:rPr>
              <a:t>main </a:t>
            </a:r>
            <a:r>
              <a:rPr lang="en-US" b="1" dirty="0" smtClean="0">
                <a:solidFill>
                  <a:schemeClr val="bg1"/>
                </a:solidFill>
              </a:rPr>
              <a:t>memo</a:t>
            </a:r>
            <a:r>
              <a:rPr lang="en-US" dirty="0" smtClean="0">
                <a:solidFill>
                  <a:schemeClr val="bg1"/>
                </a:solidFill>
              </a:rPr>
              <a:t>ry.</a:t>
            </a:r>
            <a:endParaRPr lang="en-US" dirty="0">
              <a:solidFill>
                <a:schemeClr val="bg1"/>
              </a:solidFill>
            </a:endParaRPr>
          </a:p>
        </p:txBody>
      </p:sp>
      <p:sp>
        <p:nvSpPr>
          <p:cNvPr id="2" name="Title 1"/>
          <p:cNvSpPr>
            <a:spLocks noGrp="1"/>
          </p:cNvSpPr>
          <p:nvPr>
            <p:ph type="title"/>
          </p:nvPr>
        </p:nvSpPr>
        <p:spPr>
          <a:xfrm>
            <a:off x="-685404" y="-160629"/>
            <a:ext cx="10515600" cy="1905000"/>
          </a:xfrm>
        </p:spPr>
        <p:txBody>
          <a:bodyPr>
            <a:noAutofit/>
          </a:bodyPr>
          <a:lstStyle/>
          <a:p>
            <a:pPr algn="ctr"/>
            <a:r>
              <a:rPr lang="en-US" sz="4000" dirty="0" smtClean="0">
                <a:solidFill>
                  <a:schemeClr val="bg2">
                    <a:lumMod val="50000"/>
                  </a:schemeClr>
                </a:solidFill>
                <a:latin typeface="Arial Black" panose="020B0A04020102020204" pitchFamily="34" charset="0"/>
              </a:rPr>
              <a:t>Introduction </a:t>
            </a:r>
            <a:r>
              <a:rPr lang="en-US" sz="4000" dirty="0" smtClean="0">
                <a:solidFill>
                  <a:schemeClr val="bg2">
                    <a:lumMod val="50000"/>
                  </a:schemeClr>
                </a:solidFill>
                <a:latin typeface="Arial Black" panose="020B0A04020102020204" pitchFamily="34" charset="0"/>
              </a:rPr>
              <a:t>Of </a:t>
            </a:r>
            <a:r>
              <a:rPr lang="en-US" sz="4000" dirty="0">
                <a:solidFill>
                  <a:schemeClr val="bg2">
                    <a:lumMod val="50000"/>
                  </a:schemeClr>
                </a:solidFill>
                <a:latin typeface="Arial Black" panose="020B0A04020102020204" pitchFamily="34" charset="0"/>
              </a:rPr>
              <a:t>C</a:t>
            </a:r>
            <a:r>
              <a:rPr lang="en-US" sz="4000" dirty="0" smtClean="0">
                <a:solidFill>
                  <a:schemeClr val="bg2">
                    <a:lumMod val="50000"/>
                  </a:schemeClr>
                </a:solidFill>
                <a:latin typeface="Arial Black" panose="020B0A04020102020204" pitchFamily="34" charset="0"/>
              </a:rPr>
              <a:t>ache </a:t>
            </a:r>
            <a:r>
              <a:rPr lang="en-US" sz="4000" dirty="0">
                <a:solidFill>
                  <a:schemeClr val="bg2">
                    <a:lumMod val="50000"/>
                  </a:schemeClr>
                </a:solidFill>
                <a:latin typeface="Arial Black" panose="020B0A04020102020204" pitchFamily="34" charset="0"/>
              </a:rPr>
              <a:t>M</a:t>
            </a:r>
            <a:r>
              <a:rPr lang="en-US" sz="4000" dirty="0" smtClean="0">
                <a:solidFill>
                  <a:schemeClr val="bg2">
                    <a:lumMod val="50000"/>
                  </a:schemeClr>
                </a:solidFill>
                <a:latin typeface="Arial Black" panose="020B0A04020102020204" pitchFamily="34" charset="0"/>
              </a:rPr>
              <a:t>emory</a:t>
            </a:r>
            <a:endParaRPr lang="en-US" sz="4000" dirty="0">
              <a:solidFill>
                <a:schemeClr val="bg2">
                  <a:lumMod val="50000"/>
                </a:schemeClr>
              </a:solidFill>
              <a:latin typeface="Arial Black" panose="020B0A04020102020204" pitchFamily="34" charset="0"/>
            </a:endParaRPr>
          </a:p>
        </p:txBody>
      </p:sp>
    </p:spTree>
    <p:extLst>
      <p:ext uri="{BB962C8B-B14F-4D97-AF65-F5344CB8AC3E}">
        <p14:creationId xmlns:p14="http://schemas.microsoft.com/office/powerpoint/2010/main" val="40508359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05024" y="1481138"/>
            <a:ext cx="4333951"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0277" y="304800"/>
            <a:ext cx="8305800" cy="769441"/>
          </a:xfrm>
          <a:prstGeom prst="rect">
            <a:avLst/>
          </a:prstGeom>
          <a:noFill/>
        </p:spPr>
        <p:txBody>
          <a:bodyPr wrap="square" rtlCol="0">
            <a:spAutoFit/>
          </a:bodyPr>
          <a:lstStyle/>
          <a:p>
            <a:r>
              <a:rPr lang="en-US" sz="4400" dirty="0" smtClean="0">
                <a:solidFill>
                  <a:schemeClr val="bg2">
                    <a:lumMod val="50000"/>
                  </a:schemeClr>
                </a:solidFill>
              </a:rPr>
              <a:t>Working Principal of Cache</a:t>
            </a:r>
            <a:endParaRPr lang="en-US" sz="4400" dirty="0">
              <a:solidFill>
                <a:schemeClr val="bg2">
                  <a:lumMod val="50000"/>
                </a:schemeClr>
              </a:solidFill>
            </a:endParaRPr>
          </a:p>
        </p:txBody>
      </p:sp>
    </p:spTree>
    <p:extLst>
      <p:ext uri="{BB962C8B-B14F-4D97-AF65-F5344CB8AC3E}">
        <p14:creationId xmlns:p14="http://schemas.microsoft.com/office/powerpoint/2010/main" val="2740717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0" y="2133600"/>
            <a:ext cx="8229600" cy="4525963"/>
          </a:xfrm>
        </p:spPr>
        <p:txBody>
          <a:bodyPr/>
          <a:lstStyle/>
          <a:p>
            <a:r>
              <a:rPr lang="en-US" b="1" dirty="0">
                <a:solidFill>
                  <a:schemeClr val="accent4">
                    <a:lumMod val="20000"/>
                    <a:lumOff val="80000"/>
                  </a:schemeClr>
                </a:solidFill>
              </a:rPr>
              <a:t>Level 1(L1) Internal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Level 2 (L2)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L3 Level 3 (L3)</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1992003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buNone/>
            </a:pPr>
            <a:r>
              <a:rPr lang="en-US" b="1" dirty="0" smtClean="0"/>
              <a:t>L1 cache is the fastest memory that is present in CPU chip itself. In terms of priority of access, L1 cache has the data the CPU is most likely to need while competing a certain task.</a:t>
            </a:r>
          </a:p>
          <a:p>
            <a:pPr marL="109728" indent="0">
              <a:buNone/>
            </a:pPr>
            <a:r>
              <a:rPr lang="en-US" b="1" dirty="0" smtClean="0"/>
              <a:t>its size is often restricted to between 8KB and typically goes up to 256KB.L1 cache is usually split two ways, into the instruction cache and the data cache. The </a:t>
            </a:r>
            <a:r>
              <a:rPr lang="en-US" b="1" dirty="0"/>
              <a:t>instruction cache deals with the information about the operation that the CPU has to perform, while the data cache holds the data on which the operation is to be performed</a:t>
            </a:r>
            <a:endParaRPr lang="en-US" b="1" dirty="0" smtClean="0"/>
          </a:p>
          <a:p>
            <a:pPr marL="109728" indent="0">
              <a:buNone/>
            </a:pPr>
            <a:endParaRPr lang="en-US" dirty="0"/>
          </a:p>
        </p:txBody>
      </p:sp>
      <p:sp>
        <p:nvSpPr>
          <p:cNvPr id="3" name="Title 2"/>
          <p:cNvSpPr>
            <a:spLocks noGrp="1"/>
          </p:cNvSpPr>
          <p:nvPr>
            <p:ph type="title"/>
          </p:nvPr>
        </p:nvSpPr>
        <p:spPr/>
        <p:txBody>
          <a:bodyPr/>
          <a:lstStyle/>
          <a:p>
            <a:r>
              <a:rPr lang="en-US" dirty="0">
                <a:solidFill>
                  <a:schemeClr val="bg2">
                    <a:lumMod val="50000"/>
                  </a:schemeClr>
                </a:solidFill>
              </a:rPr>
              <a:t>Level 1(L1) Internal cache</a:t>
            </a:r>
          </a:p>
        </p:txBody>
      </p:sp>
    </p:spTree>
    <p:extLst>
      <p:ext uri="{BB962C8B-B14F-4D97-AF65-F5344CB8AC3E}">
        <p14:creationId xmlns:p14="http://schemas.microsoft.com/office/powerpoint/2010/main" val="608151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b="1" dirty="0"/>
              <a:t>Level 2 (L2) cache is slower than L1 cache, but bigger in size. Its size typically varies</a:t>
            </a:r>
          </a:p>
          <a:p>
            <a:pPr marL="109728" indent="0">
              <a:buNone/>
            </a:pPr>
            <a:r>
              <a:rPr lang="en-US" b="1" dirty="0"/>
              <a:t>between 256KB to 512 KB, although the newer, powerful CPUs tend to go past that. L2</a:t>
            </a:r>
          </a:p>
          <a:p>
            <a:pPr marL="109728" indent="0">
              <a:buNone/>
            </a:pPr>
            <a:r>
              <a:rPr lang="en-US" b="1" dirty="0"/>
              <a:t>cache holds data that is likely to be accessed by the CPU next. In most modern CPUs, the</a:t>
            </a:r>
          </a:p>
          <a:p>
            <a:pPr marL="109728" indent="0">
              <a:buNone/>
            </a:pPr>
            <a:r>
              <a:rPr lang="en-US" b="1" dirty="0"/>
              <a:t>L1 and L2 caches are present on the CPU cores themselves, with each core getting its own</a:t>
            </a:r>
          </a:p>
          <a:p>
            <a:pPr marL="109728" indent="0">
              <a:buNone/>
            </a:pPr>
            <a:r>
              <a:rPr lang="en-US" b="1" dirty="0" smtClean="0"/>
              <a:t>cache</a:t>
            </a:r>
            <a:endParaRPr lang="en-US" b="1" dirty="0"/>
          </a:p>
        </p:txBody>
      </p:sp>
      <p:sp>
        <p:nvSpPr>
          <p:cNvPr id="3" name="Title 2"/>
          <p:cNvSpPr>
            <a:spLocks noGrp="1"/>
          </p:cNvSpPr>
          <p:nvPr>
            <p:ph type="title"/>
          </p:nvPr>
        </p:nvSpPr>
        <p:spPr/>
        <p:txBody>
          <a:bodyPr/>
          <a:lstStyle/>
          <a:p>
            <a:r>
              <a:rPr lang="en-US" dirty="0">
                <a:solidFill>
                  <a:schemeClr val="bg2">
                    <a:lumMod val="50000"/>
                  </a:schemeClr>
                </a:solidFill>
              </a:rPr>
              <a:t>Level 2 (L2) cache</a:t>
            </a:r>
          </a:p>
        </p:txBody>
      </p:sp>
    </p:spTree>
    <p:extLst>
      <p:ext uri="{BB962C8B-B14F-4D97-AF65-F5344CB8AC3E}">
        <p14:creationId xmlns:p14="http://schemas.microsoft.com/office/powerpoint/2010/main" val="577304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b="1" dirty="0"/>
              <a:t>L3 Level 3 (L3) cache is the largest cache memory unit, and also the slowest one. It can</a:t>
            </a:r>
          </a:p>
          <a:p>
            <a:pPr marL="109728" indent="0">
              <a:buNone/>
            </a:pPr>
            <a:r>
              <a:rPr lang="en-US" b="1" dirty="0"/>
              <a:t>range between 1MB to upwards of 8MB. Modern CPUs have dedicated space on the CPU</a:t>
            </a:r>
          </a:p>
          <a:p>
            <a:pPr marL="109728" indent="0">
              <a:buNone/>
            </a:pPr>
            <a:r>
              <a:rPr lang="en-US" b="1" dirty="0"/>
              <a:t>die for the L3 cache, and it takes up a large chunk of the space</a:t>
            </a:r>
            <a:r>
              <a:rPr lang="en-US" b="1" dirty="0" smtClean="0"/>
              <a:t>.</a:t>
            </a:r>
          </a:p>
          <a:p>
            <a:pPr marL="109728" indent="0">
              <a:buNone/>
            </a:pPr>
            <a:r>
              <a:rPr lang="en-US" b="1" dirty="0" smtClean="0"/>
              <a:t>L2 </a:t>
            </a:r>
            <a:r>
              <a:rPr lang="en-US" b="1" dirty="0"/>
              <a:t>and L3 caches are bigger than L1. They are extra caches built between the CPU and the RAM. Sometimes L2 is built into the CPU with L1. L2 and L3 caches take slightly longer to access than L1. The more L2 and L3 memory available, the faster a computer can run</a:t>
            </a:r>
            <a:r>
              <a:rPr lang="en-US" dirty="0"/>
              <a:t>.</a:t>
            </a:r>
          </a:p>
        </p:txBody>
      </p:sp>
      <p:sp>
        <p:nvSpPr>
          <p:cNvPr id="3" name="Title 2"/>
          <p:cNvSpPr>
            <a:spLocks noGrp="1"/>
          </p:cNvSpPr>
          <p:nvPr>
            <p:ph type="title"/>
          </p:nvPr>
        </p:nvSpPr>
        <p:spPr/>
        <p:txBody>
          <a:bodyPr/>
          <a:lstStyle/>
          <a:p>
            <a:r>
              <a:rPr lang="en-US" dirty="0" smtClean="0">
                <a:solidFill>
                  <a:schemeClr val="bg2">
                    <a:lumMod val="50000"/>
                  </a:schemeClr>
                </a:solidFill>
              </a:rPr>
              <a:t>Level </a:t>
            </a:r>
            <a:r>
              <a:rPr lang="en-US" dirty="0">
                <a:solidFill>
                  <a:schemeClr val="bg2">
                    <a:lumMod val="50000"/>
                  </a:schemeClr>
                </a:solidFill>
              </a:rPr>
              <a:t>3 (L3)</a:t>
            </a:r>
          </a:p>
        </p:txBody>
      </p:sp>
    </p:spTree>
    <p:extLst>
      <p:ext uri="{BB962C8B-B14F-4D97-AF65-F5344CB8AC3E}">
        <p14:creationId xmlns:p14="http://schemas.microsoft.com/office/powerpoint/2010/main" val="40545877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231</TotalTime>
  <Words>417</Words>
  <Application>Microsoft Office PowerPoint</Application>
  <PresentationFormat>On-screen Show (4:3)</PresentationFormat>
  <Paragraphs>27</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 Black</vt:lpstr>
      <vt:lpstr>Berlin Sans FB</vt:lpstr>
      <vt:lpstr>Berlin Sans FB Demi</vt:lpstr>
      <vt:lpstr>Lucida Sans Unicode</vt:lpstr>
      <vt:lpstr>Verdana</vt:lpstr>
      <vt:lpstr>Wingdings 2</vt:lpstr>
      <vt:lpstr>Wingdings 3</vt:lpstr>
      <vt:lpstr>Concourse</vt:lpstr>
      <vt:lpstr>PowerPoint Presentation</vt:lpstr>
      <vt:lpstr>Introduction Of Cache Memory</vt:lpstr>
      <vt:lpstr>PowerPoint Presentation</vt:lpstr>
      <vt:lpstr>PowerPoint Presentation</vt:lpstr>
      <vt:lpstr>Level 1(L1) Internal cache</vt:lpstr>
      <vt:lpstr>Level 2 (L2) cache</vt:lpstr>
      <vt:lpstr>Level 3 (L3)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CASH MEMORY</dc:title>
  <dc:creator>Admin</dc:creator>
  <cp:lastModifiedBy>user</cp:lastModifiedBy>
  <cp:revision>66</cp:revision>
  <dcterms:created xsi:type="dcterms:W3CDTF">2006-08-16T00:00:00Z</dcterms:created>
  <dcterms:modified xsi:type="dcterms:W3CDTF">2024-08-22T18:37:50Z</dcterms:modified>
</cp:coreProperties>
</file>